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48" r:id="rId1"/>
  </p:sldMasterIdLst>
  <p:sldIdLst>
    <p:sldId id="256" r:id="rId2"/>
    <p:sldId id="277" r:id="rId3"/>
    <p:sldId id="268" r:id="rId4"/>
    <p:sldId id="269" r:id="rId5"/>
    <p:sldId id="276" r:id="rId6"/>
    <p:sldId id="281" r:id="rId7"/>
    <p:sldId id="272" r:id="rId8"/>
    <p:sldId id="271" r:id="rId9"/>
    <p:sldId id="273" r:id="rId10"/>
    <p:sldId id="274" r:id="rId11"/>
    <p:sldId id="270" r:id="rId12"/>
    <p:sldId id="279" r:id="rId13"/>
    <p:sldId id="278" r:id="rId14"/>
    <p:sldId id="280" r:id="rId15"/>
    <p:sldId id="265" r:id="rId16"/>
    <p:sldId id="266" r:id="rId17"/>
    <p:sldId id="267" r:id="rId18"/>
  </p:sldIdLst>
  <p:sldSz cx="12192000" cy="6858000"/>
  <p:notesSz cx="6858000" cy="9144000"/>
  <p:embeddedFontLst>
    <p:embeddedFont>
      <p:font typeface="Impact" panose="020B0806030902050204" pitchFamily="34" charset="0"/>
      <p:regular r:id="rId19"/>
    </p:embeddedFont>
    <p:embeddedFont>
      <p:font typeface="Tw Cen MT Condensed" panose="020B0606020104020203" pitchFamily="34" charset="0"/>
      <p:regular r:id="rId20"/>
      <p:bold r:id="rId21"/>
    </p:embeddedFont>
    <p:embeddedFont>
      <p:font typeface="Tw Cen MT" panose="020B0602020104020603" pitchFamily="34" charset="0"/>
      <p:regular r:id="rId22"/>
      <p:bold r:id="rId23"/>
      <p:italic r:id="rId24"/>
      <p:boldItalic r:id="rId25"/>
    </p:embeddedFont>
    <p:embeddedFont>
      <p:font typeface="Wingdings 3" panose="05040102010807070707" pitchFamily="18" charset="2"/>
      <p:regular r:id="rId26"/>
    </p:embeddedFont>
    <p:embeddedFont>
      <p:font typeface="Plus Jakarta Sans"/>
      <p:bold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2518" autoAdjust="0"/>
  </p:normalViewPr>
  <p:slideViewPr>
    <p:cSldViewPr snapToGrid="0" snapToObjects="1">
      <p:cViewPr varScale="1">
        <p:scale>
          <a:sx n="68" d="100"/>
          <a:sy n="68" d="100"/>
        </p:scale>
        <p:origin x="7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243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375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696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34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00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860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26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70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600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19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0974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4326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418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60" r:id="rId1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62000" y="4601467"/>
            <a:ext cx="2476500" cy="409575"/>
          </a:xfrm>
          <a:prstGeom prst="roundRect">
            <a:avLst>
              <a:gd name="adj" fmla="val 18604"/>
            </a:avLst>
          </a:prstGeom>
          <a:solidFill>
            <a:srgbClr val="2A3243"/>
          </a:solidFill>
          <a:ln w="9525">
            <a:solidFill>
              <a:srgbClr val="2E36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25" y="4753867"/>
            <a:ext cx="133350" cy="1333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1846957"/>
            <a:ext cx="3006436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2DD4BF"/>
                </a:solidFill>
                <a:latin typeface="Plus Jakarta Sans"/>
              </a:rPr>
              <a:t>PEMERINTAH KABUPATEN LEBAK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2094607"/>
            <a:ext cx="9101137" cy="16542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>
              <a:lnSpc>
                <a:spcPts val="4320"/>
              </a:lnSpc>
            </a:pPr>
            <a:r>
              <a:rPr sz="3600" b="1" i="0" u="none" dirty="0" err="1">
                <a:solidFill>
                  <a:srgbClr val="FFFFFF"/>
                </a:solidFill>
                <a:latin typeface="Plus Jakarta Sans"/>
              </a:rPr>
              <a:t>Evaluasi</a:t>
            </a:r>
            <a:r>
              <a:rPr sz="3600" b="1" i="0" u="none" dirty="0">
                <a:solidFill>
                  <a:srgbClr val="FFFFFF"/>
                </a:solidFill>
                <a:latin typeface="Plus Jakarta Sans"/>
              </a:rPr>
              <a:t> </a:t>
            </a:r>
            <a:r>
              <a:rPr sz="3600" b="1" i="0" u="none" dirty="0" err="1">
                <a:solidFill>
                  <a:srgbClr val="FFFFFF"/>
                </a:solidFill>
                <a:latin typeface="Plus Jakarta Sans"/>
              </a:rPr>
              <a:t>Pengarusutamaan</a:t>
            </a:r>
            <a:r>
              <a:rPr sz="3600" b="1" i="0" u="none" dirty="0">
                <a:solidFill>
                  <a:srgbClr val="FFFFFF"/>
                </a:solidFill>
                <a:latin typeface="Plus Jakarta Sans"/>
              </a:rPr>
              <a:t> Gender (PUG) &amp; </a:t>
            </a:r>
            <a:r>
              <a:rPr sz="3600" b="1" i="0" u="none" dirty="0" err="1">
                <a:solidFill>
                  <a:srgbClr val="FFFFFF"/>
                </a:solidFill>
                <a:latin typeface="Plus Jakarta Sans"/>
              </a:rPr>
              <a:t>Persiapan</a:t>
            </a:r>
            <a:r>
              <a:rPr sz="3600" b="1" i="0" u="none" dirty="0">
                <a:solidFill>
                  <a:srgbClr val="FFFFFF"/>
                </a:solidFill>
                <a:latin typeface="Plus Jakarta Sans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Plus Jakarta Sans"/>
              </a:rPr>
              <a:t>Verifikasi</a:t>
            </a:r>
            <a:r>
              <a:rPr lang="en-US" sz="3600" b="1" dirty="0" smtClean="0">
                <a:solidFill>
                  <a:srgbClr val="FFFFFF"/>
                </a:solidFill>
                <a:latin typeface="Plus Jakarta Sans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Plus Jakarta Sans"/>
              </a:rPr>
              <a:t>Lapangan</a:t>
            </a:r>
            <a:r>
              <a:rPr lang="en-US" sz="3600" b="1" dirty="0" smtClean="0">
                <a:solidFill>
                  <a:srgbClr val="FFFFFF"/>
                </a:solidFill>
                <a:latin typeface="Plus Jakarta Sans"/>
              </a:rPr>
              <a:t> PPE</a:t>
            </a:r>
            <a:r>
              <a:rPr sz="3600" b="1" i="0" u="none" dirty="0" smtClean="0">
                <a:solidFill>
                  <a:srgbClr val="FFFFFF"/>
                </a:solidFill>
                <a:latin typeface="Plus Jakarta Sans"/>
              </a:rPr>
              <a:t> </a:t>
            </a:r>
            <a:r>
              <a:rPr sz="3600" b="1" i="0" u="none" dirty="0">
                <a:solidFill>
                  <a:srgbClr val="FFFFFF"/>
                </a:solidFill>
                <a:latin typeface="Plus Jakarta Sans"/>
              </a:rPr>
              <a:t>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1999" y="3889436"/>
            <a:ext cx="9632373" cy="5899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Penguatan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komitmen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dan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kesiapan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seluruh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perangkat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daerah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menuju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Penganugerahan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Parahita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</a:t>
            </a:r>
            <a:r>
              <a:rPr sz="2400" b="0" i="0" u="none" dirty="0" err="1">
                <a:solidFill>
                  <a:srgbClr val="94A3B8"/>
                </a:solidFill>
                <a:latin typeface="Plus Jakarta Sans"/>
              </a:rPr>
              <a:t>Ekapraya</a:t>
            </a:r>
            <a:r>
              <a:rPr sz="2400" b="0" i="0" u="none" dirty="0">
                <a:solidFill>
                  <a:srgbClr val="94A3B8"/>
                </a:solidFill>
                <a:latin typeface="Plus Jakarta Sans"/>
              </a:rPr>
              <a:t> Tingkat Nasional.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2500" y="4696717"/>
            <a:ext cx="2190750" cy="219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F8FAFC"/>
                </a:solidFill>
                <a:latin typeface="Plus Jakarta Sans"/>
              </a:rPr>
              <a:t> DP3AP2KB Kabupaten Lebak</a:t>
            </a:r>
          </a:p>
        </p:txBody>
      </p:sp>
      <p:sp>
        <p:nvSpPr>
          <p:cNvPr id="13" name="object 23"/>
          <p:cNvSpPr/>
          <p:nvPr/>
        </p:nvSpPr>
        <p:spPr>
          <a:xfrm>
            <a:off x="10394373" y="351912"/>
            <a:ext cx="1524000" cy="15418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983759" y="2776537"/>
            <a:ext cx="4598640" cy="2162175"/>
          </a:xfrm>
          <a:prstGeom prst="roundRect">
            <a:avLst>
              <a:gd name="adj" fmla="val 5286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619375"/>
            <a:ext cx="6069359" cy="504825"/>
          </a:xfrm>
          <a:prstGeom prst="roundRect">
            <a:avLst>
              <a:gd name="adj" fmla="val 1509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619375"/>
            <a:ext cx="28575" cy="50482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3276600"/>
            <a:ext cx="6069359" cy="504825"/>
          </a:xfrm>
          <a:prstGeom prst="roundRect">
            <a:avLst>
              <a:gd name="adj" fmla="val 1509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276600"/>
            <a:ext cx="28575" cy="50482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09600" y="3933825"/>
            <a:ext cx="6069359" cy="504825"/>
          </a:xfrm>
          <a:prstGeom prst="roundRect">
            <a:avLst>
              <a:gd name="adj" fmla="val 1509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3933825"/>
            <a:ext cx="28575" cy="50482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09600" y="4591050"/>
            <a:ext cx="6069359" cy="504825"/>
          </a:xfrm>
          <a:prstGeom prst="roundRect">
            <a:avLst>
              <a:gd name="adj" fmla="val 15094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09600" y="4591050"/>
            <a:ext cx="28575" cy="504825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D9488"/>
                </a:solidFill>
                <a:latin typeface="Plus Jakarta Sans"/>
              </a:rPr>
              <a:t>REGULASI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Landasan Hukum PUG dan PPE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59984" y="3429000"/>
            <a:ext cx="4141440" cy="7520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00" b="0" i="0" u="none" dirty="0" err="1" smtClean="0">
                <a:solidFill>
                  <a:srgbClr val="166534"/>
                </a:solidFill>
                <a:latin typeface="Plus Jakarta Sans"/>
              </a:rPr>
              <a:t>Peraturan</a:t>
            </a:r>
            <a:r>
              <a:rPr lang="en-US" sz="1600" b="0" i="0" u="none" dirty="0" smtClean="0">
                <a:solidFill>
                  <a:srgbClr val="166534"/>
                </a:solidFill>
                <a:latin typeface="Plus Jakarta Sans"/>
              </a:rPr>
              <a:t> Daerah </a:t>
            </a:r>
            <a:r>
              <a:rPr lang="en-US" sz="1600" b="0" i="0" u="none" dirty="0" err="1" smtClean="0">
                <a:solidFill>
                  <a:srgbClr val="166534"/>
                </a:solidFill>
                <a:latin typeface="Plus Jakarta Sans"/>
              </a:rPr>
              <a:t>Kabupaten</a:t>
            </a:r>
            <a:r>
              <a:rPr lang="en-US" sz="1600" b="0" i="0" u="none" dirty="0" smtClean="0">
                <a:solidFill>
                  <a:srgbClr val="166534"/>
                </a:solidFill>
                <a:latin typeface="Plus Jakarta Sans"/>
              </a:rPr>
              <a:t> </a:t>
            </a:r>
            <a:r>
              <a:rPr lang="en-US" sz="1600" b="0" i="0" u="none" dirty="0" err="1" smtClean="0">
                <a:solidFill>
                  <a:srgbClr val="166534"/>
                </a:solidFill>
                <a:latin typeface="Plus Jakarta Sans"/>
              </a:rPr>
              <a:t>Lebak</a:t>
            </a:r>
            <a:r>
              <a:rPr lang="en-US" sz="1600" b="0" i="0" u="none" dirty="0" smtClean="0">
                <a:solidFill>
                  <a:srgbClr val="166534"/>
                </a:solidFill>
                <a:latin typeface="Plus Jakarta Sans"/>
              </a:rPr>
              <a:t> </a:t>
            </a:r>
            <a:r>
              <a:rPr lang="en-US" sz="1600" b="0" i="0" u="none" dirty="0" err="1" smtClean="0">
                <a:solidFill>
                  <a:srgbClr val="166534"/>
                </a:solidFill>
                <a:latin typeface="Plus Jakarta Sans"/>
              </a:rPr>
              <a:t>Nomor</a:t>
            </a:r>
            <a:r>
              <a:rPr lang="en-US" sz="1600" b="0" i="0" u="none" dirty="0" smtClean="0">
                <a:solidFill>
                  <a:srgbClr val="166534"/>
                </a:solidFill>
                <a:latin typeface="Plus Jakarta Sans"/>
              </a:rPr>
              <a:t> 5 </a:t>
            </a:r>
            <a:r>
              <a:rPr lang="en-US" sz="1600" b="0" i="0" u="none" dirty="0" err="1" smtClean="0">
                <a:solidFill>
                  <a:srgbClr val="166534"/>
                </a:solidFill>
                <a:latin typeface="Plus Jakarta Sans"/>
              </a:rPr>
              <a:t>Tahun</a:t>
            </a:r>
            <a:r>
              <a:rPr lang="en-US" sz="1600" b="0" i="0" u="none" dirty="0" smtClean="0">
                <a:solidFill>
                  <a:srgbClr val="166534"/>
                </a:solidFill>
                <a:latin typeface="Plus Jakarta Sans"/>
              </a:rPr>
              <a:t> 2023 </a:t>
            </a:r>
            <a:r>
              <a:rPr lang="en-US" sz="1600" b="0" i="0" u="none" dirty="0" err="1" smtClean="0">
                <a:solidFill>
                  <a:srgbClr val="166534"/>
                </a:solidFill>
                <a:latin typeface="Plus Jakarta Sans"/>
              </a:rPr>
              <a:t>tentang</a:t>
            </a:r>
            <a:r>
              <a:rPr lang="en-US" sz="1600" b="0" i="0" u="none" dirty="0" smtClean="0">
                <a:solidFill>
                  <a:srgbClr val="166534"/>
                </a:solidFill>
                <a:latin typeface="Plus Jakarta Sans"/>
              </a:rPr>
              <a:t> </a:t>
            </a:r>
            <a:r>
              <a:rPr lang="en-US" sz="1600" b="0" i="0" u="none" dirty="0" err="1" smtClean="0">
                <a:solidFill>
                  <a:srgbClr val="166534"/>
                </a:solidFill>
                <a:latin typeface="Plus Jakarta Sans"/>
              </a:rPr>
              <a:t>Pengarusutamaan</a:t>
            </a:r>
            <a:r>
              <a:rPr lang="en-US" sz="1600" b="0" i="0" u="none" dirty="0" smtClean="0">
                <a:solidFill>
                  <a:srgbClr val="166534"/>
                </a:solidFill>
                <a:latin typeface="Plus Jakarta Sans"/>
              </a:rPr>
              <a:t> Gender</a:t>
            </a:r>
            <a:endParaRPr sz="1600" b="0" i="0" u="none" dirty="0">
              <a:solidFill>
                <a:srgbClr val="166534"/>
              </a:solidFill>
              <a:latin typeface="Plus Jakarta San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0100" y="2771775"/>
            <a:ext cx="5783609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 err="1">
                <a:solidFill>
                  <a:srgbClr val="0F172A"/>
                </a:solidFill>
                <a:latin typeface="Plus Jakarta Sans"/>
              </a:rPr>
              <a:t>Inpres</a:t>
            </a:r>
            <a:r>
              <a:rPr sz="1200" b="1" i="0" u="none" dirty="0">
                <a:solidFill>
                  <a:srgbClr val="0F172A"/>
                </a:solidFill>
                <a:latin typeface="Plus Jakarta Sans"/>
              </a:rPr>
              <a:t> No. 9/2000:</a:t>
            </a:r>
            <a:r>
              <a:rPr sz="1200" b="0" i="0" u="none" dirty="0">
                <a:solidFill>
                  <a:srgbClr val="1F2937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1F2937"/>
                </a:solidFill>
                <a:latin typeface="Plus Jakarta Sans"/>
              </a:rPr>
              <a:t>Pengarusutamaan</a:t>
            </a:r>
            <a:r>
              <a:rPr sz="1200" b="0" i="0" u="none" dirty="0">
                <a:solidFill>
                  <a:srgbClr val="1F2937"/>
                </a:solidFill>
                <a:latin typeface="Plus Jakarta Sans"/>
              </a:rPr>
              <a:t> Gender Pembangunan Nasional.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" y="3429000"/>
            <a:ext cx="5783609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0F172A"/>
                </a:solidFill>
                <a:latin typeface="Plus Jakarta Sans"/>
              </a:rPr>
              <a:t>UU No. 23/2014:</a:t>
            </a:r>
            <a:r>
              <a:rPr sz="1200" b="0" i="0" u="none" dirty="0">
                <a:solidFill>
                  <a:srgbClr val="1F2937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1F2937"/>
                </a:solidFill>
                <a:latin typeface="Plus Jakarta Sans"/>
              </a:rPr>
              <a:t>Urusan</a:t>
            </a:r>
            <a:r>
              <a:rPr sz="1200" b="0" i="0" u="none" dirty="0">
                <a:solidFill>
                  <a:srgbClr val="1F2937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1F2937"/>
                </a:solidFill>
                <a:latin typeface="Plus Jakarta Sans"/>
              </a:rPr>
              <a:t>Pemerintahan</a:t>
            </a:r>
            <a:r>
              <a:rPr sz="1200" b="0" i="0" u="none" dirty="0">
                <a:solidFill>
                  <a:srgbClr val="1F2937"/>
                </a:solidFill>
                <a:latin typeface="Plus Jakarta Sans"/>
              </a:rPr>
              <a:t> Daerah.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" y="4086225"/>
            <a:ext cx="5783609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Permendagri No. 67/2011:</a:t>
            </a:r>
            <a:r>
              <a:rPr sz="1200" b="0" i="0" u="none">
                <a:solidFill>
                  <a:srgbClr val="1F2937"/>
                </a:solidFill>
                <a:latin typeface="Plus Jakarta Sans"/>
              </a:rPr>
              <a:t> Pedoman Umum Pelaksanaan PUG Daerah.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" y="4743450"/>
            <a:ext cx="5783609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 err="1">
                <a:solidFill>
                  <a:srgbClr val="0F172A"/>
                </a:solidFill>
                <a:latin typeface="Plus Jakarta Sans"/>
              </a:rPr>
              <a:t>Permen</a:t>
            </a:r>
            <a:r>
              <a:rPr sz="1200" b="1" i="0" u="none" dirty="0">
                <a:solidFill>
                  <a:srgbClr val="0F172A"/>
                </a:solidFill>
                <a:latin typeface="Plus Jakarta Sans"/>
              </a:rPr>
              <a:t> PPPA No. 5/2025:</a:t>
            </a:r>
            <a:r>
              <a:rPr sz="1200" b="0" i="0" u="none" dirty="0">
                <a:solidFill>
                  <a:srgbClr val="1F2937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1F2937"/>
                </a:solidFill>
                <a:latin typeface="Plus Jakarta Sans"/>
              </a:rPr>
              <a:t>Pemantauan</a:t>
            </a:r>
            <a:r>
              <a:rPr sz="1200" b="0" i="0" u="none" dirty="0">
                <a:solidFill>
                  <a:srgbClr val="1F2937"/>
                </a:solidFill>
                <a:latin typeface="Plus Jakarta Sans"/>
              </a:rPr>
              <a:t> &amp; </a:t>
            </a:r>
            <a:r>
              <a:rPr sz="1200" b="0" i="0" u="none" dirty="0" err="1">
                <a:solidFill>
                  <a:srgbClr val="1F2937"/>
                </a:solidFill>
                <a:latin typeface="Plus Jakarta Sans"/>
              </a:rPr>
              <a:t>Evaluasi</a:t>
            </a:r>
            <a:r>
              <a:rPr sz="1200" b="0" i="0" u="none" dirty="0">
                <a:solidFill>
                  <a:srgbClr val="1F2937"/>
                </a:solidFill>
                <a:latin typeface="Plus Jakarta Sans"/>
              </a:rPr>
              <a:t> PUG </a:t>
            </a:r>
            <a:r>
              <a:rPr sz="1200" b="0" i="0" u="none" dirty="0" err="1">
                <a:solidFill>
                  <a:srgbClr val="1F2937"/>
                </a:solidFill>
                <a:latin typeface="Plus Jakarta Sans"/>
              </a:rPr>
              <a:t>Terbaru</a:t>
            </a:r>
            <a:r>
              <a:rPr sz="1200" b="0" i="0" u="none" dirty="0">
                <a:solidFill>
                  <a:srgbClr val="1F2937"/>
                </a:solidFill>
                <a:latin typeface="Plus Jakarta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478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8763000" cy="430887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PENGARUSUTAMAAN GENDER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228600" y="1506815"/>
            <a:ext cx="8382000" cy="387798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en-US" sz="2800" b="1" dirty="0" err="1" smtClean="0"/>
              <a:t>Pengarusutamaan</a:t>
            </a:r>
            <a:r>
              <a:rPr lang="en-US" sz="2800" b="1" dirty="0" smtClean="0"/>
              <a:t> gender </a:t>
            </a:r>
            <a:r>
              <a:rPr lang="en-US" sz="2800" b="1" dirty="0" err="1" smtClean="0"/>
              <a:t>adalah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strategi</a:t>
            </a:r>
            <a:r>
              <a:rPr lang="en-US" sz="2800" b="1" dirty="0" smtClean="0"/>
              <a:t> yang </a:t>
            </a:r>
            <a:r>
              <a:rPr lang="en-US" sz="2800" b="1" dirty="0" err="1" smtClean="0"/>
              <a:t>dilakukan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secara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rasional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sistematis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mencapai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kesetaraan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keadilan</a:t>
            </a:r>
            <a:r>
              <a:rPr lang="en-US" sz="2800" b="1" dirty="0" smtClean="0"/>
              <a:t> gender </a:t>
            </a:r>
            <a:r>
              <a:rPr lang="en-US" sz="2800" b="1" dirty="0" err="1" smtClean="0"/>
              <a:t>dalam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aspek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kehidupan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manusia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melalui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kebijakan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program yang </a:t>
            </a:r>
            <a:r>
              <a:rPr lang="en-US" sz="2800" b="1" dirty="0" err="1" smtClean="0"/>
              <a:t>memperhatikan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pengalaman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aspirasi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kebutuhan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permasalahan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perempuan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laki-laki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mulai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dari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tahap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perencanaan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penyusunan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pelaksanaan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pemantauan</a:t>
            </a:r>
            <a:r>
              <a:rPr lang="en-US" sz="2800" b="1" dirty="0" smtClean="0"/>
              <a:t>, </a:t>
            </a:r>
            <a:r>
              <a:rPr lang="en-US" sz="2800" b="1" dirty="0" err="1" smtClean="0"/>
              <a:t>evaluasi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seluruh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kebijakan</a:t>
            </a:r>
            <a:r>
              <a:rPr lang="en-US" sz="2800" b="1" dirty="0" smtClean="0"/>
              <a:t> di </a:t>
            </a:r>
            <a:r>
              <a:rPr lang="en-US" sz="2800" b="1" dirty="0" err="1" smtClean="0"/>
              <a:t>berbagai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bidang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kehidupan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nasional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daerah</a:t>
            </a:r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2209800"/>
            <a:ext cx="31242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4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8763000" cy="430887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TUJUAN PENGARUSUTAMAAN GENDER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228600" y="1506815"/>
            <a:ext cx="8382000" cy="301621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en-US" sz="2800" b="1" dirty="0" smtClean="0"/>
              <a:t>TERSELENGGARANYA PERENCANAAN, PENYUSUNAN, PELAKSANAAN, PEMANTAUAN DAN EVALUASI ATAS KEBIJAKAN DAN PROGRAM  PEMBANGUNAN NASIONAL YANG BERPERSPEKTIF GENDER DALAM RANGKA MEWUJUDKAN KESETARAAN DAN KEADILAN GENDER DALAM KEHIDUPAN BERMASYARAKAT, BERBANGSA DAN BERNEGARA</a:t>
            </a:r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2209800"/>
            <a:ext cx="31242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8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E6D04-5E82-42C9-9512-3D5955501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560" y="528917"/>
            <a:ext cx="11032115" cy="416249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400" b="1" dirty="0"/>
              <a:t>PERATURAN DAERAH KAB. LEBAK NOMOR 5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b="1" dirty="0"/>
              <a:t>TAHUN 2023 KAB. LEBAK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1400" b="1" dirty="0"/>
              <a:t>TENTANG PENGARUSUTAMAAN GENDER</a:t>
            </a:r>
          </a:p>
          <a:p>
            <a:pPr marL="0" indent="0">
              <a:buNone/>
            </a:pPr>
            <a:endParaRPr lang="en-ID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509C53-3956-43FB-A3BC-B36388DF9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35" y="1506071"/>
            <a:ext cx="4202505" cy="501127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25F940E-28CE-47AE-BE8A-0095549B4C72}"/>
              </a:ext>
            </a:extLst>
          </p:cNvPr>
          <p:cNvSpPr/>
          <p:nvPr/>
        </p:nvSpPr>
        <p:spPr>
          <a:xfrm>
            <a:off x="6382871" y="613364"/>
            <a:ext cx="4338918" cy="892708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KEPUTUSAN BUPATI LEBAK TENTANG KELOMPOK KERJA PUG</a:t>
            </a:r>
            <a:endParaRPr lang="en-ID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1EBB60-AE6C-4E14-84DB-E7DBA6EC7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066" y="1614903"/>
            <a:ext cx="3307977" cy="47385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3743CA-9666-459B-9E75-0AD7E9D67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267" y="1734314"/>
            <a:ext cx="2960357" cy="449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7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949380" y="2895600"/>
            <a:ext cx="4633019" cy="1924050"/>
          </a:xfrm>
          <a:prstGeom prst="roundRect">
            <a:avLst>
              <a:gd name="adj" fmla="val 7920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3371850"/>
            <a:ext cx="6034980" cy="428625"/>
          </a:xfrm>
          <a:prstGeom prst="roundRect">
            <a:avLst>
              <a:gd name="adj" fmla="val 17777"/>
            </a:avLst>
          </a:prstGeom>
          <a:solidFill>
            <a:srgbClr val="FF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3914775"/>
            <a:ext cx="6034980" cy="428625"/>
          </a:xfrm>
          <a:prstGeom prst="roundRect">
            <a:avLst>
              <a:gd name="adj" fmla="val 17777"/>
            </a:avLst>
          </a:prstGeom>
          <a:solidFill>
            <a:srgbClr val="FF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4457700"/>
            <a:ext cx="6034980" cy="428625"/>
          </a:xfrm>
          <a:prstGeom prst="roundRect">
            <a:avLst>
              <a:gd name="adj" fmla="val 17777"/>
            </a:avLst>
          </a:prstGeom>
          <a:solidFill>
            <a:srgbClr val="FF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180" y="3228975"/>
            <a:ext cx="104775" cy="1333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971800"/>
            <a:ext cx="114300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514725"/>
            <a:ext cx="11430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057650"/>
            <a:ext cx="114300" cy="1524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600575"/>
            <a:ext cx="114300" cy="152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D9488"/>
                </a:solidFill>
                <a:latin typeface="Plus Jakarta Sans"/>
              </a:rPr>
              <a:t>EVALUASI KRITIS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704850"/>
            <a:ext cx="4234749" cy="3847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Tantangan</a:t>
            </a: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Pelaksanaan</a:t>
            </a: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400" b="1" i="0" u="none" dirty="0" smtClean="0">
                <a:solidFill>
                  <a:srgbClr val="0F172A"/>
                </a:solidFill>
                <a:latin typeface="Plus Jakarta Sans"/>
              </a:rPr>
              <a:t>PU</a:t>
            </a:r>
            <a:r>
              <a:rPr lang="en-US" sz="2400" b="1" i="0" u="none" dirty="0" smtClean="0">
                <a:solidFill>
                  <a:srgbClr val="0F172A"/>
                </a:solidFill>
                <a:latin typeface="Plus Jakarta Sans"/>
              </a:rPr>
              <a:t>G</a:t>
            </a:r>
            <a:endParaRPr sz="24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54180" y="3200400"/>
            <a:ext cx="4937819" cy="171450"/>
          </a:xfrm>
          <a:prstGeom prst="rect">
            <a:avLst/>
          </a:prstGeom>
          <a:noFill/>
        </p:spPr>
        <p:txBody>
          <a:bodyPr wrap="none" lIns="180975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DD4BF"/>
                </a:solidFill>
                <a:latin typeface="Plus Jakarta Sans"/>
              </a:rPr>
              <a:t>PENEGASAN KONSEP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54180" y="3486150"/>
            <a:ext cx="4118669" cy="1028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F8FAFC"/>
                </a:solidFill>
                <a:latin typeface="Plus Jakarta Sans"/>
              </a:rPr>
              <a:t>PUG </a:t>
            </a:r>
            <a:r>
              <a:rPr sz="1350" b="1" i="0" u="none">
                <a:solidFill>
                  <a:srgbClr val="F8FAFC"/>
                </a:solidFill>
                <a:latin typeface="Plus Jakarta Sans"/>
              </a:rPr>
              <a:t>BUKAN</a:t>
            </a:r>
            <a:r>
              <a:rPr sz="1350" b="0" i="0" u="none">
                <a:solidFill>
                  <a:srgbClr val="F8FAFC"/>
                </a:solidFill>
                <a:latin typeface="Plus Jakarta Sans"/>
              </a:rPr>
              <a:t> sekadar sosialisasi khusus perempuan. PUG adalah </a:t>
            </a:r>
            <a:r>
              <a:rPr sz="1350" b="1" i="0" u="none">
                <a:solidFill>
                  <a:srgbClr val="F8FAFC"/>
                </a:solidFill>
                <a:latin typeface="Plus Jakarta Sans"/>
              </a:rPr>
              <a:t>strategi pembangunan</a:t>
            </a:r>
            <a:r>
              <a:rPr sz="1350" b="0" i="0" u="none">
                <a:solidFill>
                  <a:srgbClr val="F8FAFC"/>
                </a:solidFill>
                <a:latin typeface="Plus Jakarta Sans"/>
              </a:rPr>
              <a:t> agar seluruh kebijakan mampu menjawab kebutuhan masyarakat secara adil.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951065"/>
            <a:ext cx="582543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991B1B"/>
                </a:solidFill>
                <a:latin typeface="Plus Jakarta Sans"/>
              </a:rPr>
              <a:t>Pemahaman</a:t>
            </a:r>
            <a:r>
              <a:rPr sz="1400" b="0" i="0" u="none" dirty="0">
                <a:solidFill>
                  <a:srgbClr val="991B1B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991B1B"/>
                </a:solidFill>
                <a:latin typeface="Plus Jakarta Sans"/>
              </a:rPr>
              <a:t>konsep</a:t>
            </a:r>
            <a:r>
              <a:rPr sz="1400" b="0" i="0" u="none" dirty="0">
                <a:solidFill>
                  <a:srgbClr val="991B1B"/>
                </a:solidFill>
                <a:latin typeface="Plus Jakarta Sans"/>
              </a:rPr>
              <a:t> PUG </a:t>
            </a:r>
            <a:r>
              <a:rPr sz="1400" b="0" i="0" u="none" dirty="0" err="1">
                <a:solidFill>
                  <a:srgbClr val="991B1B"/>
                </a:solidFill>
                <a:latin typeface="Plus Jakarta Sans"/>
              </a:rPr>
              <a:t>dan</a:t>
            </a:r>
            <a:r>
              <a:rPr sz="1400" b="0" i="0" u="none" dirty="0">
                <a:solidFill>
                  <a:srgbClr val="991B1B"/>
                </a:solidFill>
                <a:latin typeface="Plus Jakarta Sans"/>
              </a:rPr>
              <a:t> PPRG OPD </a:t>
            </a:r>
            <a:r>
              <a:rPr sz="1400" b="0" i="0" u="none" dirty="0" err="1">
                <a:solidFill>
                  <a:srgbClr val="991B1B"/>
                </a:solidFill>
                <a:latin typeface="Plus Jakarta Sans"/>
              </a:rPr>
              <a:t>belum</a:t>
            </a:r>
            <a:r>
              <a:rPr sz="1400" b="0" i="0" u="none" dirty="0">
                <a:solidFill>
                  <a:srgbClr val="991B1B"/>
                </a:solidFill>
                <a:latin typeface="Plus Jakarta Sans"/>
              </a:rPr>
              <a:t> optimal.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3486150"/>
            <a:ext cx="582543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1200" b="0" i="0" u="none" dirty="0" smtClean="0">
                <a:solidFill>
                  <a:srgbClr val="991B1B"/>
                </a:solidFill>
                <a:latin typeface="Plus Jakarta Sans"/>
              </a:rPr>
              <a:t>KETERSEDIAAN DATA </a:t>
            </a:r>
            <a:r>
              <a:rPr lang="en-US" sz="1400" b="0" i="0" u="none" dirty="0" smtClean="0">
                <a:solidFill>
                  <a:srgbClr val="991B1B"/>
                </a:solidFill>
                <a:latin typeface="Plus Jakarta Sans"/>
              </a:rPr>
              <a:t>TERPILAH</a:t>
            </a:r>
            <a:r>
              <a:rPr lang="en-US" sz="1200" b="0" i="0" u="none" dirty="0" smtClean="0">
                <a:solidFill>
                  <a:srgbClr val="991B1B"/>
                </a:solidFill>
                <a:latin typeface="Plus Jakarta Sans"/>
              </a:rPr>
              <a:t> DI OPD </a:t>
            </a:r>
            <a:r>
              <a:rPr sz="1200" b="0" i="0" u="none" dirty="0" err="1" smtClean="0">
                <a:solidFill>
                  <a:srgbClr val="991B1B"/>
                </a:solidFill>
                <a:latin typeface="Plus Jakarta Sans"/>
              </a:rPr>
              <a:t>menyeluruh</a:t>
            </a:r>
            <a:r>
              <a:rPr sz="1200" b="0" i="0" u="none" dirty="0">
                <a:solidFill>
                  <a:srgbClr val="991B1B"/>
                </a:solidFill>
                <a:latin typeface="Plus Jakarta Sans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015740"/>
            <a:ext cx="582543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>
                <a:solidFill>
                  <a:srgbClr val="991B1B"/>
                </a:solidFill>
                <a:latin typeface="Plus Jakarta Sans"/>
              </a:rPr>
              <a:t>GAP </a:t>
            </a:r>
            <a:r>
              <a:rPr sz="1400" b="0" i="0" u="none" dirty="0" err="1">
                <a:solidFill>
                  <a:srgbClr val="991B1B"/>
                </a:solidFill>
                <a:latin typeface="Plus Jakarta Sans"/>
              </a:rPr>
              <a:t>dan</a:t>
            </a:r>
            <a:r>
              <a:rPr sz="1400" b="0" i="0" u="none" dirty="0">
                <a:solidFill>
                  <a:srgbClr val="991B1B"/>
                </a:solidFill>
                <a:latin typeface="Plus Jakarta Sans"/>
              </a:rPr>
              <a:t> GBS </a:t>
            </a:r>
            <a:r>
              <a:rPr sz="1400" b="0" i="0" u="none" dirty="0" err="1">
                <a:solidFill>
                  <a:srgbClr val="991B1B"/>
                </a:solidFill>
                <a:latin typeface="Plus Jakarta Sans"/>
              </a:rPr>
              <a:t>belum</a:t>
            </a:r>
            <a:r>
              <a:rPr sz="1400" b="0" i="0" u="none" dirty="0">
                <a:solidFill>
                  <a:srgbClr val="991B1B"/>
                </a:solidFill>
                <a:latin typeface="Plus Jakarta Sans"/>
              </a:rPr>
              <a:t> </a:t>
            </a:r>
            <a:r>
              <a:rPr lang="en-US" sz="1400" b="0" i="0" u="none" dirty="0" err="1" smtClean="0">
                <a:solidFill>
                  <a:srgbClr val="991B1B"/>
                </a:solidFill>
                <a:latin typeface="Plus Jakarta Sans"/>
              </a:rPr>
              <a:t>terintegrasi</a:t>
            </a:r>
            <a:r>
              <a:rPr lang="en-US" sz="1400" b="0" i="0" u="none" dirty="0" smtClean="0">
                <a:solidFill>
                  <a:srgbClr val="991B1B"/>
                </a:solidFill>
                <a:latin typeface="Plus Jakarta Sans"/>
              </a:rPr>
              <a:t> </a:t>
            </a:r>
            <a:r>
              <a:rPr sz="1400" b="0" i="0" u="none" dirty="0" err="1" smtClean="0">
                <a:solidFill>
                  <a:srgbClr val="991B1B"/>
                </a:solidFill>
                <a:latin typeface="Plus Jakarta Sans"/>
              </a:rPr>
              <a:t>pada</a:t>
            </a:r>
            <a:r>
              <a:rPr sz="1400" b="0" i="0" u="none" dirty="0" smtClean="0">
                <a:solidFill>
                  <a:srgbClr val="991B1B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991B1B"/>
                </a:solidFill>
                <a:latin typeface="Plus Jakarta Sans"/>
              </a:rPr>
              <a:t>perencanaan</a:t>
            </a:r>
            <a:r>
              <a:rPr sz="1400" b="0" i="0" u="none" dirty="0">
                <a:solidFill>
                  <a:srgbClr val="991B1B"/>
                </a:solidFill>
                <a:latin typeface="Plus Jakarta Sans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1550" y="4572000"/>
            <a:ext cx="582543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 i="0" u="none" dirty="0" err="1">
                <a:solidFill>
                  <a:srgbClr val="991B1B"/>
                </a:solidFill>
                <a:latin typeface="Plus Jakarta Sans"/>
              </a:rPr>
              <a:t>Peran</a:t>
            </a:r>
            <a:r>
              <a:rPr sz="1400" b="0" i="0" u="none" dirty="0">
                <a:solidFill>
                  <a:srgbClr val="991B1B"/>
                </a:solidFill>
                <a:latin typeface="Plus Jakarta Sans"/>
              </a:rPr>
              <a:t> Focal Point OPD </a:t>
            </a:r>
            <a:r>
              <a:rPr sz="1400" b="0" i="0" u="none" dirty="0" err="1">
                <a:solidFill>
                  <a:srgbClr val="991B1B"/>
                </a:solidFill>
                <a:latin typeface="Plus Jakarta Sans"/>
              </a:rPr>
              <a:t>belum</a:t>
            </a:r>
            <a:r>
              <a:rPr sz="1400" b="0" i="0" u="none" dirty="0">
                <a:solidFill>
                  <a:srgbClr val="991B1B"/>
                </a:solidFill>
                <a:latin typeface="Plus Jakarta Sans"/>
              </a:rPr>
              <a:t> </a:t>
            </a:r>
            <a:r>
              <a:rPr b="0" i="0" u="none" dirty="0" err="1">
                <a:solidFill>
                  <a:srgbClr val="991B1B"/>
                </a:solidFill>
                <a:latin typeface="Plus Jakarta Sans"/>
              </a:rPr>
              <a:t>berjalan</a:t>
            </a:r>
            <a:r>
              <a:rPr sz="1400" b="0" i="0" u="none" dirty="0">
                <a:solidFill>
                  <a:srgbClr val="991B1B"/>
                </a:solidFill>
                <a:latin typeface="Plus Jakarta Sans"/>
              </a:rPr>
              <a:t> </a:t>
            </a:r>
            <a:r>
              <a:rPr sz="1400" b="0" i="0" u="none" dirty="0" err="1">
                <a:solidFill>
                  <a:srgbClr val="991B1B"/>
                </a:solidFill>
                <a:latin typeface="Plus Jakarta Sans"/>
              </a:rPr>
              <a:t>maksimal</a:t>
            </a:r>
            <a:r>
              <a:rPr sz="1400" b="0" i="0" u="none" dirty="0">
                <a:solidFill>
                  <a:srgbClr val="991B1B"/>
                </a:solidFill>
                <a:latin typeface="Plus Jakarta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642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717821"/>
            <a:ext cx="8763000" cy="47506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</a:rPr>
              <a:t>APA ITU PPE?</a:t>
            </a:r>
            <a:endParaRPr 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"/>
          </p:nvPr>
        </p:nvSpPr>
        <p:spPr>
          <a:xfrm>
            <a:off x="228600" y="1506815"/>
            <a:ext cx="8382000" cy="310674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en-US" sz="2800" b="1" dirty="0"/>
              <a:t>PPE (</a:t>
            </a:r>
            <a:r>
              <a:rPr lang="en-US" sz="2800" b="1" dirty="0" err="1"/>
              <a:t>Penganugerahan</a:t>
            </a:r>
            <a:r>
              <a:rPr lang="en-US" sz="2800" b="1" dirty="0"/>
              <a:t> </a:t>
            </a:r>
            <a:r>
              <a:rPr lang="en-US" sz="2800" b="1" dirty="0" err="1"/>
              <a:t>Parahita</a:t>
            </a:r>
            <a:r>
              <a:rPr lang="en-US" sz="2800" b="1" dirty="0"/>
              <a:t> </a:t>
            </a:r>
            <a:r>
              <a:rPr lang="en-US" sz="2800" b="1" dirty="0" err="1"/>
              <a:t>Ekapraya</a:t>
            </a:r>
            <a:r>
              <a:rPr lang="en-US" sz="2800" b="1" dirty="0"/>
              <a:t>) </a:t>
            </a:r>
            <a:r>
              <a:rPr lang="en-US" sz="2800" b="1" dirty="0" err="1"/>
              <a:t>adalah</a:t>
            </a:r>
            <a:r>
              <a:rPr lang="en-US" sz="2800" b="1" dirty="0"/>
              <a:t> </a:t>
            </a:r>
            <a:r>
              <a:rPr lang="en-US" sz="2800" b="1" dirty="0" err="1"/>
              <a:t>bentuk</a:t>
            </a:r>
            <a:r>
              <a:rPr lang="en-US" sz="2800" b="1" dirty="0"/>
              <a:t> </a:t>
            </a:r>
            <a:r>
              <a:rPr lang="en-US" sz="2800" b="1" dirty="0" err="1"/>
              <a:t>penghargaan</a:t>
            </a:r>
            <a:r>
              <a:rPr lang="en-US" sz="2800" b="1" dirty="0"/>
              <a:t> </a:t>
            </a:r>
            <a:r>
              <a:rPr lang="en-US" sz="2800" b="1" dirty="0" err="1"/>
              <a:t>dari</a:t>
            </a:r>
            <a:r>
              <a:rPr lang="en-US" sz="2800" b="1" dirty="0"/>
              <a:t> </a:t>
            </a:r>
            <a:r>
              <a:rPr lang="en-US" sz="2800" b="1" dirty="0" err="1"/>
              <a:t>pemerintah</a:t>
            </a:r>
            <a:r>
              <a:rPr lang="en-US" sz="2800" b="1" dirty="0"/>
              <a:t> </a:t>
            </a:r>
            <a:r>
              <a:rPr lang="en-US" sz="2800" b="1" dirty="0" err="1"/>
              <a:t>melalui</a:t>
            </a:r>
            <a:r>
              <a:rPr lang="en-US" sz="2800" b="1" dirty="0"/>
              <a:t> </a:t>
            </a:r>
            <a:r>
              <a:rPr lang="en-US" sz="2800" b="1" dirty="0" err="1"/>
              <a:t>Kementerian</a:t>
            </a:r>
            <a:r>
              <a:rPr lang="en-US" sz="2800" b="1" dirty="0"/>
              <a:t> </a:t>
            </a:r>
            <a:r>
              <a:rPr lang="en-US" sz="2800" b="1" dirty="0" err="1"/>
              <a:t>Pemberdayaan</a:t>
            </a:r>
            <a:r>
              <a:rPr lang="en-US" sz="2800" b="1" dirty="0"/>
              <a:t> </a:t>
            </a:r>
            <a:r>
              <a:rPr lang="en-US" sz="2800" b="1" dirty="0" err="1"/>
              <a:t>Perempuan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Perlindungan</a:t>
            </a:r>
            <a:r>
              <a:rPr lang="en-US" sz="2800" b="1" dirty="0"/>
              <a:t> </a:t>
            </a:r>
            <a:r>
              <a:rPr lang="en-US" sz="2800" b="1" dirty="0" err="1"/>
              <a:t>Anak</a:t>
            </a:r>
            <a:r>
              <a:rPr lang="en-US" sz="2800" b="1" dirty="0"/>
              <a:t> (</a:t>
            </a:r>
            <a:r>
              <a:rPr lang="en-US" sz="2800" b="1" dirty="0" err="1"/>
              <a:t>KemenPPPA</a:t>
            </a:r>
            <a:r>
              <a:rPr lang="en-US" sz="2800" b="1" dirty="0"/>
              <a:t>) </a:t>
            </a:r>
            <a:r>
              <a:rPr lang="en-US" sz="2800" b="1" dirty="0" err="1"/>
              <a:t>kepada</a:t>
            </a:r>
            <a:r>
              <a:rPr lang="en-US" sz="2800" b="1" dirty="0"/>
              <a:t> </a:t>
            </a:r>
            <a:r>
              <a:rPr lang="en-US" sz="2800" b="1" dirty="0" err="1"/>
              <a:t>kementerian</a:t>
            </a:r>
            <a:r>
              <a:rPr lang="en-US" sz="2800" b="1" dirty="0"/>
              <a:t>/</a:t>
            </a:r>
            <a:r>
              <a:rPr lang="en-US" sz="2800" b="1" dirty="0" err="1"/>
              <a:t>lembaga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pemerintah</a:t>
            </a:r>
            <a:r>
              <a:rPr lang="en-US" sz="2800" b="1" dirty="0"/>
              <a:t> </a:t>
            </a:r>
            <a:r>
              <a:rPr lang="en-US" sz="2800" b="1" dirty="0" err="1"/>
              <a:t>daerah</a:t>
            </a:r>
            <a:r>
              <a:rPr lang="en-US" sz="2800" b="1" dirty="0"/>
              <a:t> yang </a:t>
            </a:r>
            <a:r>
              <a:rPr lang="en-US" sz="2800" b="1" dirty="0" err="1"/>
              <a:t>dinilai</a:t>
            </a:r>
            <a:r>
              <a:rPr lang="en-US" sz="2800" b="1" dirty="0"/>
              <a:t> </a:t>
            </a:r>
            <a:r>
              <a:rPr lang="en-US" sz="2800" b="1" dirty="0" err="1"/>
              <a:t>memiliki</a:t>
            </a:r>
            <a:r>
              <a:rPr lang="en-US" sz="2800" b="1" dirty="0"/>
              <a:t> </a:t>
            </a:r>
            <a:r>
              <a:rPr lang="en-US" sz="2800" b="1" dirty="0" err="1"/>
              <a:t>komitmen</a:t>
            </a:r>
            <a:r>
              <a:rPr lang="en-US" sz="2800" b="1" dirty="0"/>
              <a:t> </a:t>
            </a:r>
            <a:r>
              <a:rPr lang="en-US" sz="2800" b="1" dirty="0" err="1"/>
              <a:t>serta</a:t>
            </a:r>
            <a:r>
              <a:rPr lang="en-US" sz="2800" b="1" dirty="0"/>
              <a:t> </a:t>
            </a:r>
            <a:r>
              <a:rPr lang="en-US" sz="2800" b="1" dirty="0" err="1"/>
              <a:t>keberhasilan</a:t>
            </a:r>
            <a:r>
              <a:rPr lang="en-US" sz="2800" b="1" dirty="0"/>
              <a:t> </a:t>
            </a:r>
            <a:r>
              <a:rPr lang="en-US" sz="2800" b="1" dirty="0" err="1"/>
              <a:t>dalam</a:t>
            </a:r>
            <a:r>
              <a:rPr lang="en-US" sz="2800" b="1" dirty="0"/>
              <a:t> </a:t>
            </a:r>
            <a:r>
              <a:rPr lang="en-US" sz="2800" b="1" dirty="0" err="1"/>
              <a:t>melaksanakan</a:t>
            </a:r>
            <a:r>
              <a:rPr lang="en-US" sz="2800" b="1" dirty="0"/>
              <a:t> </a:t>
            </a:r>
            <a:r>
              <a:rPr lang="en-US" sz="2800" b="1" dirty="0" err="1"/>
              <a:t>Pengarusutamaan</a:t>
            </a:r>
            <a:r>
              <a:rPr lang="en-US" sz="2800" b="1" dirty="0"/>
              <a:t> Gender (PUG) </a:t>
            </a:r>
            <a:r>
              <a:rPr lang="en-US" sz="2800" b="1" dirty="0" err="1"/>
              <a:t>dalam</a:t>
            </a:r>
            <a:r>
              <a:rPr lang="en-US" sz="2800" b="1" dirty="0"/>
              <a:t> </a:t>
            </a:r>
            <a:r>
              <a:rPr lang="en-US" sz="2800" b="1" dirty="0" err="1"/>
              <a:t>pembangunan</a:t>
            </a:r>
            <a:r>
              <a:rPr lang="en-US" sz="2800" b="1" dirty="0"/>
              <a:t>.</a:t>
            </a:r>
          </a:p>
          <a:p>
            <a:pPr algn="just"/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2209800"/>
            <a:ext cx="31242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5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8D18CC1-5CCF-4A25-9542-0ECA22224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-11373"/>
            <a:ext cx="11291455" cy="686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2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49" y="743294"/>
            <a:ext cx="4577915" cy="2866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854" y="749019"/>
            <a:ext cx="4253345" cy="286102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64" b="22828"/>
          <a:stretch/>
        </p:blipFill>
        <p:spPr>
          <a:xfrm>
            <a:off x="3436792" y="4017817"/>
            <a:ext cx="4751244" cy="34774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8828" y="4336471"/>
            <a:ext cx="1717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Tahun</a:t>
            </a:r>
            <a:r>
              <a:rPr lang="en-US" b="1" dirty="0" smtClean="0"/>
              <a:t> 2023, </a:t>
            </a:r>
            <a:r>
              <a:rPr lang="en-US" b="1" dirty="0" err="1" smtClean="0"/>
              <a:t>Madya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994937" y="102688"/>
            <a:ext cx="1717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Tahun</a:t>
            </a:r>
            <a:r>
              <a:rPr lang="en-US" b="1" dirty="0" smtClean="0"/>
              <a:t> 2018, </a:t>
            </a:r>
            <a:r>
              <a:rPr lang="en-US" b="1" dirty="0" err="1" smtClean="0"/>
              <a:t>Madya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64646" y="56913"/>
            <a:ext cx="1717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Tahun</a:t>
            </a:r>
            <a:r>
              <a:rPr lang="en-US" b="1" dirty="0" smtClean="0"/>
              <a:t> 2016, </a:t>
            </a:r>
            <a:r>
              <a:rPr lang="en-US" b="1" dirty="0" err="1" smtClean="0"/>
              <a:t>Pratama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0753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083" y="0"/>
            <a:ext cx="12804724" cy="720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73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-5080" y="0"/>
            <a:ext cx="12204700" cy="754380"/>
            <a:chOff x="-5080" y="0"/>
            <a:chExt cx="12204700" cy="754380"/>
          </a:xfrm>
        </p:grpSpPr>
        <p:sp>
          <p:nvSpPr>
            <p:cNvPr id="5" name="object 5"/>
            <p:cNvSpPr/>
            <p:nvPr/>
          </p:nvSpPr>
          <p:spPr>
            <a:xfrm>
              <a:off x="1269" y="1269"/>
              <a:ext cx="12192000" cy="670560"/>
            </a:xfrm>
            <a:custGeom>
              <a:avLst/>
              <a:gdLst/>
              <a:ahLst/>
              <a:cxnLst/>
              <a:rect l="l" t="t" r="r" b="b"/>
              <a:pathLst>
                <a:path w="12192000" h="670560">
                  <a:moveTo>
                    <a:pt x="135890" y="0"/>
                  </a:moveTo>
                  <a:lnTo>
                    <a:pt x="0" y="0"/>
                  </a:lnTo>
                  <a:lnTo>
                    <a:pt x="0" y="670560"/>
                  </a:lnTo>
                  <a:lnTo>
                    <a:pt x="135890" y="670560"/>
                  </a:lnTo>
                  <a:lnTo>
                    <a:pt x="135890" y="0"/>
                  </a:lnTo>
                  <a:close/>
                </a:path>
                <a:path w="12192000" h="670560">
                  <a:moveTo>
                    <a:pt x="12192000" y="0"/>
                  </a:moveTo>
                  <a:lnTo>
                    <a:pt x="336550" y="0"/>
                  </a:lnTo>
                  <a:lnTo>
                    <a:pt x="336550" y="670560"/>
                  </a:lnTo>
                  <a:lnTo>
                    <a:pt x="12192000" y="6705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69" y="1269"/>
              <a:ext cx="12192000" cy="670560"/>
            </a:xfrm>
            <a:custGeom>
              <a:avLst/>
              <a:gdLst/>
              <a:ahLst/>
              <a:cxnLst/>
              <a:rect l="l" t="t" r="r" b="b"/>
              <a:pathLst>
                <a:path w="12192000" h="670560">
                  <a:moveTo>
                    <a:pt x="0" y="670559"/>
                  </a:moveTo>
                  <a:lnTo>
                    <a:pt x="12192000" y="67055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67055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7159" y="0"/>
              <a:ext cx="200660" cy="749300"/>
            </a:xfrm>
            <a:custGeom>
              <a:avLst/>
              <a:gdLst/>
              <a:ahLst/>
              <a:cxnLst/>
              <a:rect l="l" t="t" r="r" b="b"/>
              <a:pathLst>
                <a:path w="200660" h="749300">
                  <a:moveTo>
                    <a:pt x="0" y="749300"/>
                  </a:moveTo>
                  <a:lnTo>
                    <a:pt x="200660" y="749300"/>
                  </a:lnTo>
                  <a:lnTo>
                    <a:pt x="200660" y="0"/>
                  </a:lnTo>
                  <a:lnTo>
                    <a:pt x="0" y="0"/>
                  </a:lnTo>
                  <a:lnTo>
                    <a:pt x="0" y="7493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42912" y="108584"/>
            <a:ext cx="961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INDIKATOR PENILAIAN PPE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32636" y="774953"/>
            <a:ext cx="31045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chemeClr val="bg1"/>
                </a:solidFill>
                <a:latin typeface="Carlito"/>
                <a:cs typeface="Carlito"/>
              </a:rPr>
              <a:t>PRA</a:t>
            </a:r>
            <a:r>
              <a:rPr sz="2400" b="1" spc="-30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sz="2400" b="1" spc="-70" dirty="0" smtClean="0">
                <a:solidFill>
                  <a:schemeClr val="bg1"/>
                </a:solidFill>
                <a:latin typeface="Carlito"/>
                <a:cs typeface="Carlito"/>
              </a:rPr>
              <a:t>SYARAT</a:t>
            </a:r>
            <a:r>
              <a:rPr lang="en-US" sz="2400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Carlito"/>
                <a:cs typeface="Carlito"/>
              </a:rPr>
              <a:t>PUG</a:t>
            </a:r>
            <a:endParaRPr sz="24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94709" y="5675629"/>
            <a:ext cx="8826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26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SDM 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DAN  </a:t>
            </a:r>
            <a:r>
              <a:rPr sz="1600" spc="-15" dirty="0">
                <a:solidFill>
                  <a:srgbClr val="FFFFFF"/>
                </a:solidFill>
                <a:latin typeface="Impact"/>
                <a:cs typeface="Impact"/>
              </a:rPr>
              <a:t>A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N</a:t>
            </a: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GG</a:t>
            </a:r>
            <a:r>
              <a:rPr sz="1600" spc="-20" dirty="0">
                <a:solidFill>
                  <a:srgbClr val="FFFFFF"/>
                </a:solidFill>
                <a:latin typeface="Impact"/>
                <a:cs typeface="Impact"/>
              </a:rPr>
              <a:t>A</a:t>
            </a:r>
            <a:r>
              <a:rPr sz="1600" dirty="0">
                <a:solidFill>
                  <a:srgbClr val="FFFFFF"/>
                </a:solidFill>
                <a:latin typeface="Impact"/>
                <a:cs typeface="Impact"/>
              </a:rPr>
              <a:t>R</a:t>
            </a:r>
            <a:r>
              <a:rPr sz="1600" spc="-15" dirty="0">
                <a:solidFill>
                  <a:srgbClr val="FFFFFF"/>
                </a:solidFill>
                <a:latin typeface="Impact"/>
                <a:cs typeface="Impact"/>
              </a:rPr>
              <a:t>A</a:t>
            </a:r>
            <a:r>
              <a:rPr sz="1600" dirty="0">
                <a:solidFill>
                  <a:srgbClr val="FFFFFF"/>
                </a:solidFill>
                <a:latin typeface="Impact"/>
                <a:cs typeface="Impact"/>
              </a:rPr>
              <a:t>N</a:t>
            </a:r>
            <a:endParaRPr sz="1600">
              <a:latin typeface="Impact"/>
              <a:cs typeface="Impac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07794" y="5668645"/>
            <a:ext cx="15601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9845" algn="ctr">
              <a:lnSpc>
                <a:spcPct val="100000"/>
              </a:lnSpc>
              <a:spcBef>
                <a:spcPts val="100"/>
              </a:spcBef>
            </a:pPr>
            <a:r>
              <a:rPr sz="1600" spc="-30" dirty="0">
                <a:solidFill>
                  <a:srgbClr val="FFFFFF"/>
                </a:solidFill>
                <a:latin typeface="Impact"/>
                <a:cs typeface="Impact"/>
              </a:rPr>
              <a:t>DATA,</a:t>
            </a:r>
            <a:r>
              <a:rPr sz="1600" spc="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SISTEM</a:t>
            </a:r>
            <a:endParaRPr sz="1600">
              <a:latin typeface="Impact"/>
              <a:cs typeface="Impac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INFORMASI 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DAN </a:t>
            </a:r>
            <a:r>
              <a:rPr sz="1600" dirty="0">
                <a:solidFill>
                  <a:srgbClr val="FFFFFF"/>
                </a:solidFill>
                <a:latin typeface="Impact"/>
                <a:cs typeface="Impact"/>
              </a:rPr>
              <a:t>KIE</a:t>
            </a:r>
            <a:endParaRPr sz="1600">
              <a:latin typeface="Impact"/>
              <a:cs typeface="Impac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684" y="4403725"/>
            <a:ext cx="10166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PEDOMAN</a:t>
            </a:r>
            <a:endParaRPr sz="160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DAN</a:t>
            </a:r>
            <a:r>
              <a:rPr sz="1600" spc="-3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METODE</a:t>
            </a:r>
            <a:endParaRPr sz="1600">
              <a:latin typeface="Impact"/>
              <a:cs typeface="Impac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829675" y="3581082"/>
            <a:ext cx="7092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b="1" dirty="0">
                <a:solidFill>
                  <a:srgbClr val="FFFFFF"/>
                </a:solidFill>
                <a:latin typeface="Carlito"/>
                <a:cs typeface="Carlito"/>
              </a:rPr>
              <a:t>B</a:t>
            </a:r>
            <a:endParaRPr sz="9600" dirty="0">
              <a:latin typeface="Carlito"/>
              <a:cs typeface="Carlito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30392" y="1260233"/>
            <a:ext cx="409219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PELEMBAGAAN PUG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3204082" y="4341778"/>
            <a:ext cx="4092194" cy="914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INOVASI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1789937" y="2758932"/>
            <a:ext cx="4092194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INTEGRASI PUG DALAM PEMBANGUNAN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97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-5080" y="0"/>
            <a:ext cx="12204700" cy="754380"/>
            <a:chOff x="-5080" y="0"/>
            <a:chExt cx="12204700" cy="754380"/>
          </a:xfrm>
        </p:grpSpPr>
        <p:sp>
          <p:nvSpPr>
            <p:cNvPr id="5" name="object 5"/>
            <p:cNvSpPr/>
            <p:nvPr/>
          </p:nvSpPr>
          <p:spPr>
            <a:xfrm>
              <a:off x="1269" y="1269"/>
              <a:ext cx="12192000" cy="670560"/>
            </a:xfrm>
            <a:custGeom>
              <a:avLst/>
              <a:gdLst/>
              <a:ahLst/>
              <a:cxnLst/>
              <a:rect l="l" t="t" r="r" b="b"/>
              <a:pathLst>
                <a:path w="12192000" h="670560">
                  <a:moveTo>
                    <a:pt x="135890" y="0"/>
                  </a:moveTo>
                  <a:lnTo>
                    <a:pt x="0" y="0"/>
                  </a:lnTo>
                  <a:lnTo>
                    <a:pt x="0" y="670560"/>
                  </a:lnTo>
                  <a:lnTo>
                    <a:pt x="135890" y="670560"/>
                  </a:lnTo>
                  <a:lnTo>
                    <a:pt x="135890" y="0"/>
                  </a:lnTo>
                  <a:close/>
                </a:path>
                <a:path w="12192000" h="670560">
                  <a:moveTo>
                    <a:pt x="12192000" y="0"/>
                  </a:moveTo>
                  <a:lnTo>
                    <a:pt x="336550" y="0"/>
                  </a:lnTo>
                  <a:lnTo>
                    <a:pt x="336550" y="670560"/>
                  </a:lnTo>
                  <a:lnTo>
                    <a:pt x="12192000" y="6705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69" y="1269"/>
              <a:ext cx="12192000" cy="670560"/>
            </a:xfrm>
            <a:custGeom>
              <a:avLst/>
              <a:gdLst/>
              <a:ahLst/>
              <a:cxnLst/>
              <a:rect l="l" t="t" r="r" b="b"/>
              <a:pathLst>
                <a:path w="12192000" h="670560">
                  <a:moveTo>
                    <a:pt x="0" y="670559"/>
                  </a:moveTo>
                  <a:lnTo>
                    <a:pt x="12192000" y="67055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67055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7159" y="0"/>
              <a:ext cx="200660" cy="749300"/>
            </a:xfrm>
            <a:custGeom>
              <a:avLst/>
              <a:gdLst/>
              <a:ahLst/>
              <a:cxnLst/>
              <a:rect l="l" t="t" r="r" b="b"/>
              <a:pathLst>
                <a:path w="200660" h="749300">
                  <a:moveTo>
                    <a:pt x="0" y="749300"/>
                  </a:moveTo>
                  <a:lnTo>
                    <a:pt x="200660" y="749300"/>
                  </a:lnTo>
                  <a:lnTo>
                    <a:pt x="200660" y="0"/>
                  </a:lnTo>
                  <a:lnTo>
                    <a:pt x="0" y="0"/>
                  </a:lnTo>
                  <a:lnTo>
                    <a:pt x="0" y="7493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42912" y="108584"/>
            <a:ext cx="961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INDIKATOR PENILAIAN PPE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32636" y="774953"/>
            <a:ext cx="31045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chemeClr val="bg1"/>
                </a:solidFill>
                <a:latin typeface="Carlito"/>
                <a:cs typeface="Carlito"/>
              </a:rPr>
              <a:t>PRA</a:t>
            </a:r>
            <a:r>
              <a:rPr sz="2400" b="1" spc="-30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sz="2400" b="1" spc="-70" dirty="0" smtClean="0">
                <a:solidFill>
                  <a:schemeClr val="bg1"/>
                </a:solidFill>
                <a:latin typeface="Carlito"/>
                <a:cs typeface="Carlito"/>
              </a:rPr>
              <a:t>SYARAT</a:t>
            </a:r>
            <a:r>
              <a:rPr lang="en-US" sz="2400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Carlito"/>
                <a:cs typeface="Carlito"/>
              </a:rPr>
              <a:t>PUG</a:t>
            </a:r>
            <a:endParaRPr sz="24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94709" y="5675629"/>
            <a:ext cx="8826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26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SDM 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DAN  </a:t>
            </a:r>
            <a:r>
              <a:rPr sz="1600" spc="-15" dirty="0">
                <a:solidFill>
                  <a:srgbClr val="FFFFFF"/>
                </a:solidFill>
                <a:latin typeface="Impact"/>
                <a:cs typeface="Impact"/>
              </a:rPr>
              <a:t>A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N</a:t>
            </a: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GG</a:t>
            </a:r>
            <a:r>
              <a:rPr sz="1600" spc="-20" dirty="0">
                <a:solidFill>
                  <a:srgbClr val="FFFFFF"/>
                </a:solidFill>
                <a:latin typeface="Impact"/>
                <a:cs typeface="Impact"/>
              </a:rPr>
              <a:t>A</a:t>
            </a:r>
            <a:r>
              <a:rPr sz="1600" dirty="0">
                <a:solidFill>
                  <a:srgbClr val="FFFFFF"/>
                </a:solidFill>
                <a:latin typeface="Impact"/>
                <a:cs typeface="Impact"/>
              </a:rPr>
              <a:t>R</a:t>
            </a:r>
            <a:r>
              <a:rPr sz="1600" spc="-15" dirty="0">
                <a:solidFill>
                  <a:srgbClr val="FFFFFF"/>
                </a:solidFill>
                <a:latin typeface="Impact"/>
                <a:cs typeface="Impact"/>
              </a:rPr>
              <a:t>A</a:t>
            </a:r>
            <a:r>
              <a:rPr sz="1600" dirty="0">
                <a:solidFill>
                  <a:srgbClr val="FFFFFF"/>
                </a:solidFill>
                <a:latin typeface="Impact"/>
                <a:cs typeface="Impact"/>
              </a:rPr>
              <a:t>N</a:t>
            </a:r>
            <a:endParaRPr sz="1600">
              <a:latin typeface="Impact"/>
              <a:cs typeface="Impac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07794" y="5668645"/>
            <a:ext cx="15601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9845" algn="ctr">
              <a:lnSpc>
                <a:spcPct val="100000"/>
              </a:lnSpc>
              <a:spcBef>
                <a:spcPts val="100"/>
              </a:spcBef>
            </a:pPr>
            <a:r>
              <a:rPr sz="1600" spc="-30" dirty="0">
                <a:solidFill>
                  <a:srgbClr val="FFFFFF"/>
                </a:solidFill>
                <a:latin typeface="Impact"/>
                <a:cs typeface="Impact"/>
              </a:rPr>
              <a:t>DATA,</a:t>
            </a:r>
            <a:r>
              <a:rPr sz="1600" spc="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SISTEM</a:t>
            </a:r>
            <a:endParaRPr sz="1600">
              <a:latin typeface="Impact"/>
              <a:cs typeface="Impac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INFORMASI 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DAN </a:t>
            </a:r>
            <a:r>
              <a:rPr sz="1600" dirty="0">
                <a:solidFill>
                  <a:srgbClr val="FFFFFF"/>
                </a:solidFill>
                <a:latin typeface="Impact"/>
                <a:cs typeface="Impact"/>
              </a:rPr>
              <a:t>KIE</a:t>
            </a:r>
            <a:endParaRPr sz="1600">
              <a:latin typeface="Impact"/>
              <a:cs typeface="Impac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684" y="4403725"/>
            <a:ext cx="10166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PEDOMAN</a:t>
            </a:r>
            <a:endParaRPr sz="160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DAN</a:t>
            </a:r>
            <a:r>
              <a:rPr sz="1600" spc="-3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METODE</a:t>
            </a:r>
            <a:endParaRPr sz="1600">
              <a:latin typeface="Impact"/>
              <a:cs typeface="Impac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829675" y="3581082"/>
            <a:ext cx="7092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b="1" dirty="0">
                <a:solidFill>
                  <a:srgbClr val="FFFFFF"/>
                </a:solidFill>
                <a:latin typeface="Carlito"/>
                <a:cs typeface="Carlito"/>
              </a:rPr>
              <a:t>B</a:t>
            </a:r>
            <a:endParaRPr sz="9600" dirty="0">
              <a:latin typeface="Carlito"/>
              <a:cs typeface="Carlito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37819" y="923537"/>
            <a:ext cx="409219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PELEMBAGAAN PUG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9759" t="34375" r="1658" b="5398"/>
          <a:stretch/>
        </p:blipFill>
        <p:spPr>
          <a:xfrm>
            <a:off x="678872" y="1986521"/>
            <a:ext cx="10972801" cy="4651862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V="1">
            <a:off x="5176911" y="1308695"/>
            <a:ext cx="147710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7138225" y="900036"/>
            <a:ext cx="409219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TOTAL POINT 250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5282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-5080" y="0"/>
            <a:ext cx="12204700" cy="754380"/>
            <a:chOff x="-5080" y="0"/>
            <a:chExt cx="12204700" cy="754380"/>
          </a:xfrm>
        </p:grpSpPr>
        <p:sp>
          <p:nvSpPr>
            <p:cNvPr id="5" name="object 5"/>
            <p:cNvSpPr/>
            <p:nvPr/>
          </p:nvSpPr>
          <p:spPr>
            <a:xfrm>
              <a:off x="1269" y="1269"/>
              <a:ext cx="12192000" cy="670560"/>
            </a:xfrm>
            <a:custGeom>
              <a:avLst/>
              <a:gdLst/>
              <a:ahLst/>
              <a:cxnLst/>
              <a:rect l="l" t="t" r="r" b="b"/>
              <a:pathLst>
                <a:path w="12192000" h="670560">
                  <a:moveTo>
                    <a:pt x="135890" y="0"/>
                  </a:moveTo>
                  <a:lnTo>
                    <a:pt x="0" y="0"/>
                  </a:lnTo>
                  <a:lnTo>
                    <a:pt x="0" y="670560"/>
                  </a:lnTo>
                  <a:lnTo>
                    <a:pt x="135890" y="670560"/>
                  </a:lnTo>
                  <a:lnTo>
                    <a:pt x="135890" y="0"/>
                  </a:lnTo>
                  <a:close/>
                </a:path>
                <a:path w="12192000" h="670560">
                  <a:moveTo>
                    <a:pt x="12192000" y="0"/>
                  </a:moveTo>
                  <a:lnTo>
                    <a:pt x="336550" y="0"/>
                  </a:lnTo>
                  <a:lnTo>
                    <a:pt x="336550" y="670560"/>
                  </a:lnTo>
                  <a:lnTo>
                    <a:pt x="12192000" y="6705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69" y="1269"/>
              <a:ext cx="12192000" cy="670560"/>
            </a:xfrm>
            <a:custGeom>
              <a:avLst/>
              <a:gdLst/>
              <a:ahLst/>
              <a:cxnLst/>
              <a:rect l="l" t="t" r="r" b="b"/>
              <a:pathLst>
                <a:path w="12192000" h="670560">
                  <a:moveTo>
                    <a:pt x="0" y="670559"/>
                  </a:moveTo>
                  <a:lnTo>
                    <a:pt x="12192000" y="67055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67055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7159" y="0"/>
              <a:ext cx="200660" cy="749300"/>
            </a:xfrm>
            <a:custGeom>
              <a:avLst/>
              <a:gdLst/>
              <a:ahLst/>
              <a:cxnLst/>
              <a:rect l="l" t="t" r="r" b="b"/>
              <a:pathLst>
                <a:path w="200660" h="749300">
                  <a:moveTo>
                    <a:pt x="0" y="749300"/>
                  </a:moveTo>
                  <a:lnTo>
                    <a:pt x="200660" y="749300"/>
                  </a:lnTo>
                  <a:lnTo>
                    <a:pt x="200660" y="0"/>
                  </a:lnTo>
                  <a:lnTo>
                    <a:pt x="0" y="0"/>
                  </a:lnTo>
                  <a:lnTo>
                    <a:pt x="0" y="7493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42912" y="108584"/>
            <a:ext cx="961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INDIKATOR PENILAIAN PPE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32636" y="774953"/>
            <a:ext cx="310451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chemeClr val="bg1"/>
                </a:solidFill>
                <a:latin typeface="Carlito"/>
                <a:cs typeface="Carlito"/>
              </a:rPr>
              <a:t>PRA</a:t>
            </a:r>
            <a:r>
              <a:rPr sz="2400" b="1" spc="-30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sz="2400" b="1" spc="-70" dirty="0" smtClean="0">
                <a:solidFill>
                  <a:schemeClr val="bg1"/>
                </a:solidFill>
                <a:latin typeface="Carlito"/>
                <a:cs typeface="Carlito"/>
              </a:rPr>
              <a:t>SYARAT</a:t>
            </a:r>
            <a:r>
              <a:rPr lang="en-US" sz="2400" dirty="0">
                <a:solidFill>
                  <a:schemeClr val="bg1"/>
                </a:solidFill>
                <a:latin typeface="Carlito"/>
                <a:cs typeface="Carlito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Carlito"/>
                <a:cs typeface="Carlito"/>
              </a:rPr>
              <a:t>PUG</a:t>
            </a:r>
            <a:endParaRPr sz="2400" dirty="0">
              <a:solidFill>
                <a:schemeClr val="bg1"/>
              </a:solidFill>
              <a:latin typeface="Carlito"/>
              <a:cs typeface="Carlito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94709" y="5675629"/>
            <a:ext cx="8826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26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SDM 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DAN  </a:t>
            </a:r>
            <a:r>
              <a:rPr sz="1600" spc="-15" dirty="0">
                <a:solidFill>
                  <a:srgbClr val="FFFFFF"/>
                </a:solidFill>
                <a:latin typeface="Impact"/>
                <a:cs typeface="Impact"/>
              </a:rPr>
              <a:t>A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N</a:t>
            </a: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GG</a:t>
            </a:r>
            <a:r>
              <a:rPr sz="1600" spc="-20" dirty="0">
                <a:solidFill>
                  <a:srgbClr val="FFFFFF"/>
                </a:solidFill>
                <a:latin typeface="Impact"/>
                <a:cs typeface="Impact"/>
              </a:rPr>
              <a:t>A</a:t>
            </a:r>
            <a:r>
              <a:rPr sz="1600" dirty="0">
                <a:solidFill>
                  <a:srgbClr val="FFFFFF"/>
                </a:solidFill>
                <a:latin typeface="Impact"/>
                <a:cs typeface="Impact"/>
              </a:rPr>
              <a:t>R</a:t>
            </a:r>
            <a:r>
              <a:rPr sz="1600" spc="-15" dirty="0">
                <a:solidFill>
                  <a:srgbClr val="FFFFFF"/>
                </a:solidFill>
                <a:latin typeface="Impact"/>
                <a:cs typeface="Impact"/>
              </a:rPr>
              <a:t>A</a:t>
            </a:r>
            <a:r>
              <a:rPr sz="1600" dirty="0">
                <a:solidFill>
                  <a:srgbClr val="FFFFFF"/>
                </a:solidFill>
                <a:latin typeface="Impact"/>
                <a:cs typeface="Impact"/>
              </a:rPr>
              <a:t>N</a:t>
            </a:r>
            <a:endParaRPr sz="1600">
              <a:latin typeface="Impact"/>
              <a:cs typeface="Impac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07794" y="5668645"/>
            <a:ext cx="15601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9845" algn="ctr">
              <a:lnSpc>
                <a:spcPct val="100000"/>
              </a:lnSpc>
              <a:spcBef>
                <a:spcPts val="100"/>
              </a:spcBef>
            </a:pPr>
            <a:r>
              <a:rPr sz="1600" spc="-30" dirty="0">
                <a:solidFill>
                  <a:srgbClr val="FFFFFF"/>
                </a:solidFill>
                <a:latin typeface="Impact"/>
                <a:cs typeface="Impact"/>
              </a:rPr>
              <a:t>DATA,</a:t>
            </a:r>
            <a:r>
              <a:rPr sz="1600" spc="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SISTEM</a:t>
            </a:r>
            <a:endParaRPr sz="1600">
              <a:latin typeface="Impact"/>
              <a:cs typeface="Impac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INFORMASI 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DAN </a:t>
            </a:r>
            <a:r>
              <a:rPr sz="1600" dirty="0">
                <a:solidFill>
                  <a:srgbClr val="FFFFFF"/>
                </a:solidFill>
                <a:latin typeface="Impact"/>
                <a:cs typeface="Impact"/>
              </a:rPr>
              <a:t>KIE</a:t>
            </a:r>
            <a:endParaRPr sz="1600">
              <a:latin typeface="Impact"/>
              <a:cs typeface="Impac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684" y="4403725"/>
            <a:ext cx="10166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PEDOMAN</a:t>
            </a:r>
            <a:endParaRPr sz="160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DAN</a:t>
            </a:r>
            <a:r>
              <a:rPr sz="1600" spc="-3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METODE</a:t>
            </a:r>
            <a:endParaRPr sz="1600">
              <a:latin typeface="Impact"/>
              <a:cs typeface="Impac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829675" y="3581082"/>
            <a:ext cx="7092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b="1" dirty="0">
                <a:solidFill>
                  <a:srgbClr val="FFFFFF"/>
                </a:solidFill>
                <a:latin typeface="Carlito"/>
                <a:cs typeface="Carlito"/>
              </a:rPr>
              <a:t>B</a:t>
            </a:r>
            <a:endParaRPr sz="9600" dirty="0">
              <a:latin typeface="Carlito"/>
              <a:cs typeface="Carlito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81684" y="809291"/>
            <a:ext cx="4092194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INTEGRASI PUG DALAM PEMBANGUNAN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0525" t="56486" r="14428" b="13948"/>
          <a:stretch/>
        </p:blipFill>
        <p:spPr>
          <a:xfrm>
            <a:off x="801710" y="2100701"/>
            <a:ext cx="10424308" cy="3574928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flipV="1">
            <a:off x="5176911" y="1308694"/>
            <a:ext cx="147710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7138225" y="900036"/>
            <a:ext cx="409219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TOTAL POINT 750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2708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4"/>
          <p:cNvGrpSpPr/>
          <p:nvPr/>
        </p:nvGrpSpPr>
        <p:grpSpPr>
          <a:xfrm>
            <a:off x="-5080" y="0"/>
            <a:ext cx="12204700" cy="754380"/>
            <a:chOff x="-5080" y="0"/>
            <a:chExt cx="12204700" cy="754380"/>
          </a:xfrm>
        </p:grpSpPr>
        <p:sp>
          <p:nvSpPr>
            <p:cNvPr id="5" name="object 5"/>
            <p:cNvSpPr/>
            <p:nvPr/>
          </p:nvSpPr>
          <p:spPr>
            <a:xfrm>
              <a:off x="1269" y="1269"/>
              <a:ext cx="12192000" cy="670560"/>
            </a:xfrm>
            <a:custGeom>
              <a:avLst/>
              <a:gdLst/>
              <a:ahLst/>
              <a:cxnLst/>
              <a:rect l="l" t="t" r="r" b="b"/>
              <a:pathLst>
                <a:path w="12192000" h="670560">
                  <a:moveTo>
                    <a:pt x="135890" y="0"/>
                  </a:moveTo>
                  <a:lnTo>
                    <a:pt x="0" y="0"/>
                  </a:lnTo>
                  <a:lnTo>
                    <a:pt x="0" y="670560"/>
                  </a:lnTo>
                  <a:lnTo>
                    <a:pt x="135890" y="670560"/>
                  </a:lnTo>
                  <a:lnTo>
                    <a:pt x="135890" y="0"/>
                  </a:lnTo>
                  <a:close/>
                </a:path>
                <a:path w="12192000" h="670560">
                  <a:moveTo>
                    <a:pt x="12192000" y="0"/>
                  </a:moveTo>
                  <a:lnTo>
                    <a:pt x="336550" y="0"/>
                  </a:lnTo>
                  <a:lnTo>
                    <a:pt x="336550" y="670560"/>
                  </a:lnTo>
                  <a:lnTo>
                    <a:pt x="12192000" y="6705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1F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69" y="1269"/>
              <a:ext cx="12192000" cy="670560"/>
            </a:xfrm>
            <a:custGeom>
              <a:avLst/>
              <a:gdLst/>
              <a:ahLst/>
              <a:cxnLst/>
              <a:rect l="l" t="t" r="r" b="b"/>
              <a:pathLst>
                <a:path w="12192000" h="670560">
                  <a:moveTo>
                    <a:pt x="0" y="670559"/>
                  </a:moveTo>
                  <a:lnTo>
                    <a:pt x="12192000" y="670559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67055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37159" y="0"/>
              <a:ext cx="200660" cy="749300"/>
            </a:xfrm>
            <a:custGeom>
              <a:avLst/>
              <a:gdLst/>
              <a:ahLst/>
              <a:cxnLst/>
              <a:rect l="l" t="t" r="r" b="b"/>
              <a:pathLst>
                <a:path w="200660" h="749300">
                  <a:moveTo>
                    <a:pt x="0" y="749300"/>
                  </a:moveTo>
                  <a:lnTo>
                    <a:pt x="200660" y="749300"/>
                  </a:lnTo>
                  <a:lnTo>
                    <a:pt x="200660" y="0"/>
                  </a:lnTo>
                  <a:lnTo>
                    <a:pt x="0" y="0"/>
                  </a:lnTo>
                  <a:lnTo>
                    <a:pt x="0" y="74930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442912" y="108584"/>
            <a:ext cx="96145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spc="-25" dirty="0" smtClean="0">
                <a:solidFill>
                  <a:srgbClr val="FFFFFF"/>
                </a:solidFill>
                <a:latin typeface="Times New Roman"/>
                <a:cs typeface="Times New Roman"/>
              </a:rPr>
              <a:t>INDIKATOR PENILAIAN PPE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94709" y="5675629"/>
            <a:ext cx="8826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26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SDM 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DAN  </a:t>
            </a:r>
            <a:r>
              <a:rPr sz="1600" spc="-15" dirty="0">
                <a:solidFill>
                  <a:srgbClr val="FFFFFF"/>
                </a:solidFill>
                <a:latin typeface="Impact"/>
                <a:cs typeface="Impact"/>
              </a:rPr>
              <a:t>A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N</a:t>
            </a: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GG</a:t>
            </a:r>
            <a:r>
              <a:rPr sz="1600" spc="-20" dirty="0">
                <a:solidFill>
                  <a:srgbClr val="FFFFFF"/>
                </a:solidFill>
                <a:latin typeface="Impact"/>
                <a:cs typeface="Impact"/>
              </a:rPr>
              <a:t>A</a:t>
            </a:r>
            <a:r>
              <a:rPr sz="1600" dirty="0">
                <a:solidFill>
                  <a:srgbClr val="FFFFFF"/>
                </a:solidFill>
                <a:latin typeface="Impact"/>
                <a:cs typeface="Impact"/>
              </a:rPr>
              <a:t>R</a:t>
            </a:r>
            <a:r>
              <a:rPr sz="1600" spc="-15" dirty="0">
                <a:solidFill>
                  <a:srgbClr val="FFFFFF"/>
                </a:solidFill>
                <a:latin typeface="Impact"/>
                <a:cs typeface="Impact"/>
              </a:rPr>
              <a:t>A</a:t>
            </a:r>
            <a:r>
              <a:rPr sz="1600" dirty="0">
                <a:solidFill>
                  <a:srgbClr val="FFFFFF"/>
                </a:solidFill>
                <a:latin typeface="Impact"/>
                <a:cs typeface="Impact"/>
              </a:rPr>
              <a:t>N</a:t>
            </a:r>
            <a:endParaRPr sz="1600">
              <a:latin typeface="Impact"/>
              <a:cs typeface="Impac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407794" y="5668645"/>
            <a:ext cx="15601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9845" algn="ctr">
              <a:lnSpc>
                <a:spcPct val="100000"/>
              </a:lnSpc>
              <a:spcBef>
                <a:spcPts val="100"/>
              </a:spcBef>
            </a:pPr>
            <a:r>
              <a:rPr sz="1600" spc="-30" dirty="0">
                <a:solidFill>
                  <a:srgbClr val="FFFFFF"/>
                </a:solidFill>
                <a:latin typeface="Impact"/>
                <a:cs typeface="Impact"/>
              </a:rPr>
              <a:t>DATA,</a:t>
            </a:r>
            <a:r>
              <a:rPr sz="1600" spc="1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SISTEM</a:t>
            </a:r>
            <a:endParaRPr sz="1600">
              <a:latin typeface="Impact"/>
              <a:cs typeface="Impac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INFORMASI 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DAN </a:t>
            </a:r>
            <a:r>
              <a:rPr sz="1600" dirty="0">
                <a:solidFill>
                  <a:srgbClr val="FFFFFF"/>
                </a:solidFill>
                <a:latin typeface="Impact"/>
                <a:cs typeface="Impact"/>
              </a:rPr>
              <a:t>KIE</a:t>
            </a:r>
            <a:endParaRPr sz="1600">
              <a:latin typeface="Impact"/>
              <a:cs typeface="Impac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684" y="4403725"/>
            <a:ext cx="10166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FFFFFF"/>
                </a:solidFill>
                <a:latin typeface="Impact"/>
                <a:cs typeface="Impact"/>
              </a:rPr>
              <a:t>PEDOMAN</a:t>
            </a:r>
            <a:endParaRPr sz="1600">
              <a:latin typeface="Impact"/>
              <a:cs typeface="Impact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DAN</a:t>
            </a:r>
            <a:r>
              <a:rPr sz="1600" spc="-30" dirty="0">
                <a:solidFill>
                  <a:srgbClr val="FFFFFF"/>
                </a:solidFill>
                <a:latin typeface="Impact"/>
                <a:cs typeface="Impac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Impact"/>
                <a:cs typeface="Impact"/>
              </a:rPr>
              <a:t>METODE</a:t>
            </a:r>
            <a:endParaRPr sz="1600">
              <a:latin typeface="Impact"/>
              <a:cs typeface="Impac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829675" y="3581082"/>
            <a:ext cx="70929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600" b="1" dirty="0">
                <a:solidFill>
                  <a:srgbClr val="FFFFFF"/>
                </a:solidFill>
                <a:latin typeface="Carlito"/>
                <a:cs typeface="Carlito"/>
              </a:rPr>
              <a:t>B</a:t>
            </a:r>
            <a:endParaRPr sz="9600" dirty="0">
              <a:latin typeface="Carlito"/>
              <a:cs typeface="Carlito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4559" y="1408817"/>
            <a:ext cx="4092194" cy="9144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INOVASI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407794" y="2574925"/>
            <a:ext cx="8649653" cy="388214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tx1"/>
                </a:solidFill>
              </a:rPr>
              <a:t>satu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inovasi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unggulan</a:t>
            </a:r>
            <a:r>
              <a:rPr lang="en-US" sz="2800" b="1" dirty="0">
                <a:solidFill>
                  <a:schemeClr val="tx1"/>
                </a:solidFill>
              </a:rPr>
              <a:t> yang </a:t>
            </a:r>
            <a:r>
              <a:rPr lang="en-US" sz="2800" b="1" dirty="0" err="1">
                <a:solidFill>
                  <a:schemeClr val="tx1"/>
                </a:solidFill>
              </a:rPr>
              <a:t>secara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spesifik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dirancang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dan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dilaksanakan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untuk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mendukung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Pengarusutamaan</a:t>
            </a:r>
            <a:r>
              <a:rPr lang="en-US" sz="2800" b="1" dirty="0">
                <a:solidFill>
                  <a:schemeClr val="tx1"/>
                </a:solidFill>
              </a:rPr>
              <a:t> Gender </a:t>
            </a:r>
            <a:r>
              <a:rPr lang="en-US" sz="2800" b="1" dirty="0" err="1">
                <a:solidFill>
                  <a:schemeClr val="tx1"/>
                </a:solidFill>
              </a:rPr>
              <a:t>dan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Perlindungan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Hak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Perempuan</a:t>
            </a:r>
            <a:r>
              <a:rPr lang="en-US" sz="2800" b="1" dirty="0">
                <a:solidFill>
                  <a:schemeClr val="tx1"/>
                </a:solidFill>
              </a:rPr>
              <a:t>, </a:t>
            </a:r>
            <a:r>
              <a:rPr lang="en-US" sz="2800" b="1" dirty="0" err="1">
                <a:solidFill>
                  <a:schemeClr val="tx1"/>
                </a:solidFill>
              </a:rPr>
              <a:t>serta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telah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menunjukkan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daya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ungkit</a:t>
            </a:r>
            <a:r>
              <a:rPr lang="en-US" sz="2800" b="1" dirty="0">
                <a:solidFill>
                  <a:schemeClr val="tx1"/>
                </a:solidFill>
              </a:rPr>
              <a:t>, </a:t>
            </a:r>
            <a:r>
              <a:rPr lang="en-US" sz="2800" b="1" dirty="0" err="1">
                <a:solidFill>
                  <a:schemeClr val="tx1"/>
                </a:solidFill>
              </a:rPr>
              <a:t>signifikansi</a:t>
            </a:r>
            <a:r>
              <a:rPr lang="en-US" sz="2800" b="1" dirty="0">
                <a:solidFill>
                  <a:schemeClr val="tx1"/>
                </a:solidFill>
              </a:rPr>
              <a:t>, </a:t>
            </a:r>
            <a:r>
              <a:rPr lang="en-US" sz="2800" b="1" dirty="0" err="1">
                <a:solidFill>
                  <a:schemeClr val="tx1"/>
                </a:solidFill>
              </a:rPr>
              <a:t>dan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dampak</a:t>
            </a:r>
            <a:r>
              <a:rPr lang="en-US" sz="2800" b="1" dirty="0">
                <a:solidFill>
                  <a:schemeClr val="tx1"/>
                </a:solidFill>
              </a:rPr>
              <a:t> yang </a:t>
            </a:r>
            <a:r>
              <a:rPr lang="en-US" sz="2800" b="1" dirty="0" err="1">
                <a:solidFill>
                  <a:schemeClr val="tx1"/>
                </a:solidFill>
              </a:rPr>
              <a:t>terukur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terhadap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kelompok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sasaran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sesuai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degan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>
                <a:solidFill>
                  <a:schemeClr val="tx1"/>
                </a:solidFill>
              </a:rPr>
              <a:t>tahun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</a:rPr>
              <a:t>evaluasi</a:t>
            </a:r>
            <a:r>
              <a:rPr lang="en-US" sz="2800" b="1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2000" b="1" dirty="0" err="1" smtClean="0">
                <a:solidFill>
                  <a:schemeClr val="tx1"/>
                </a:solidFill>
              </a:rPr>
              <a:t>inovasi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>
                <a:solidFill>
                  <a:schemeClr val="tx1"/>
                </a:solidFill>
              </a:rPr>
              <a:t>" NASI BUNGKUS" </a:t>
            </a:r>
            <a:r>
              <a:rPr lang="en-US" sz="2000" b="1" dirty="0" err="1">
                <a:solidFill>
                  <a:schemeClr val="tx1"/>
                </a:solidFill>
              </a:rPr>
              <a:t>Ini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maka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b="1" dirty="0" err="1">
                <a:solidFill>
                  <a:schemeClr val="tx1"/>
                </a:solidFill>
              </a:rPr>
              <a:t>pengetahuan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masyarakat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sehingga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pemahaman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terhadap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pentingnya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persalinan</a:t>
            </a:r>
            <a:r>
              <a:rPr lang="en-US" sz="2000" b="1" dirty="0">
                <a:solidFill>
                  <a:schemeClr val="tx1"/>
                </a:solidFill>
              </a:rPr>
              <a:t> di </a:t>
            </a:r>
            <a:r>
              <a:rPr lang="en-US" sz="2000" b="1" dirty="0" err="1">
                <a:solidFill>
                  <a:schemeClr val="tx1"/>
                </a:solidFill>
              </a:rPr>
              <a:t>Fasilitas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Kesehatan</a:t>
            </a:r>
            <a:r>
              <a:rPr lang="en-US" sz="2000" b="1" dirty="0">
                <a:solidFill>
                  <a:schemeClr val="tx1"/>
                </a:solidFill>
              </a:rPr>
              <a:t>, </a:t>
            </a:r>
            <a:r>
              <a:rPr lang="en-US" sz="2000" b="1" dirty="0" err="1">
                <a:solidFill>
                  <a:schemeClr val="tx1"/>
                </a:solidFill>
              </a:rPr>
              <a:t>Kesehatan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Bayi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Balita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dan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Kesehatan</a:t>
            </a:r>
            <a:r>
              <a:rPr lang="en-US" sz="2000" b="1" dirty="0">
                <a:solidFill>
                  <a:schemeClr val="tx1"/>
                </a:solidFill>
              </a:rPr>
              <a:t> WUS </a:t>
            </a:r>
            <a:r>
              <a:rPr lang="en-US" sz="2000" b="1" dirty="0" err="1">
                <a:solidFill>
                  <a:schemeClr val="tx1"/>
                </a:solidFill>
              </a:rPr>
              <a:t>terutama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remaja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putri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meningkat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</a:rPr>
              <a:t>(34 POINT)</a:t>
            </a:r>
            <a:endParaRPr lang="en-US" sz="2000" b="1" dirty="0">
              <a:solidFill>
                <a:schemeClr val="tx1"/>
              </a:solidFill>
            </a:endParaRPr>
          </a:p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5176911" y="1856935"/>
            <a:ext cx="1477107" cy="422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7088686" y="1347616"/>
            <a:ext cx="4092194" cy="9144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TOTAL POINT 50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09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43250"/>
            <a:ext cx="3530500" cy="142875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30600" y="3143250"/>
            <a:ext cx="3530649" cy="142875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750" y="3143250"/>
            <a:ext cx="3530500" cy="142875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D9488"/>
                </a:solidFill>
                <a:latin typeface="Plus Jakarta Sans"/>
              </a:rPr>
              <a:t>LANGKAH STRATEGIS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Persiapan Verifikasi Lapangan PPE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725" y="3381375"/>
            <a:ext cx="400870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1. Koordinasi Lintas OPD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676650"/>
            <a:ext cx="3149500" cy="657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Penguatan peran DP3AP2KB sebagai penggerak dan OPD sebagai pelaksana.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68725" y="3381375"/>
            <a:ext cx="40088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2. Bukti Dukung Valid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68725" y="3676650"/>
            <a:ext cx="3149649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Melengkapi regulasi, anggaran, laporan, dan dokumentasi dampak.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89875" y="3381375"/>
            <a:ext cx="390212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3. Inovasi Unggulan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9875" y="3676650"/>
            <a:ext cx="31495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Plus Jakarta Sans"/>
              </a:rPr>
              <a:t>Menampilkan praktik baik yang terbukti mengurangi kesenjangan.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2524125"/>
          <a:ext cx="10972799" cy="2667000"/>
        </p:xfrm>
        <a:graphic>
          <a:graphicData uri="http://schemas.openxmlformats.org/drawingml/2006/table">
            <a:tbl>
              <a:tblPr/>
              <a:tblGrid>
                <a:gridCol w="370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3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Dokumen Dukung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Poin Pembuktian Evaluator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D9488"/>
                          </a:solidFill>
                          <a:latin typeface="Plus Jakarta Sans"/>
                        </a:rPr>
                        <a:t>Regulasi &amp; SK Focal Point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Komitmen pimpinan &amp; penanggung jawab PUG OPD.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D9488"/>
                          </a:solidFill>
                          <a:latin typeface="Plus Jakarta Sans"/>
                        </a:rPr>
                        <a:t>Renstra, Renja, GAP &amp; GBS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Integrasi gender dalam perencanaan &amp; respons anggaran.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D9488"/>
                          </a:solidFill>
                          <a:latin typeface="Plus Jakarta Sans"/>
                        </a:rPr>
                        <a:t>Data Terpilah Sektor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Ketersediaan data pilah laki-laki/perempuan.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D9488"/>
                          </a:solidFill>
                          <a:latin typeface="Plus Jakarta Sans"/>
                        </a:rPr>
                        <a:t>Laporan &amp; Dokumentasi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Bukti riil pelaksanaan kegiatan di lapangan.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D9488"/>
                          </a:solidFill>
                          <a:latin typeface="Plus Jakarta Sans"/>
                        </a:rPr>
                        <a:t>Laporan Evaluasi &amp; Inovasi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Hasil, manfaat nyata, serta solusi kesenjangan gender.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4572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D9488"/>
                </a:solidFill>
                <a:latin typeface="Plus Jakarta Sans"/>
              </a:rPr>
              <a:t>MANDAT TIAP OPD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>
                <a:solidFill>
                  <a:srgbClr val="0F172A"/>
                </a:solidFill>
                <a:latin typeface="Plus Jakarta Sans"/>
              </a:rPr>
              <a:t>Dokumen Wajib Verifikasi Lapangan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867400" y="4319587"/>
            <a:ext cx="457200" cy="381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75597" y="1976437"/>
            <a:ext cx="204080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2DD4BF"/>
                </a:solidFill>
                <a:latin typeface="Plus Jakarta Sans"/>
              </a:rPr>
              <a:t>KOMITMEN BERSAMA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5375" y="2224087"/>
            <a:ext cx="10001250" cy="1066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FFFFFF"/>
                </a:solidFill>
                <a:latin typeface="Plus Jakarta Sans"/>
              </a:rPr>
              <a:t>Wujudkan Pembangunan Responsif Gender di Kabupaten Lebak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26468" y="3443287"/>
            <a:ext cx="7739062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>
                <a:solidFill>
                  <a:srgbClr val="94A3B8"/>
                </a:solidFill>
                <a:latin typeface="Plus Jakarta Sans"/>
              </a:rPr>
              <a:t>Bersama bersinergi menyukseskan Evaluasi PUG dan Verifikasi Lapangan Parahita Ekapraya Tahun 2026.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07718" y="4662487"/>
            <a:ext cx="297656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F8FAFC"/>
                </a:solidFill>
                <a:latin typeface="Plus Jakarta Sans"/>
              </a:rPr>
              <a:t>DP3AP2KB Kabupaten Lebak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2826</TotalTime>
  <Words>644</Words>
  <Application>Microsoft Office PowerPoint</Application>
  <PresentationFormat>Widescreen</PresentationFormat>
  <Paragraphs>100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Impact</vt:lpstr>
      <vt:lpstr>Tw Cen MT Condensed</vt:lpstr>
      <vt:lpstr>Tw Cen MT</vt:lpstr>
      <vt:lpstr>Times New Roman</vt:lpstr>
      <vt:lpstr>Wingdings 3</vt:lpstr>
      <vt:lpstr>Carlito</vt:lpstr>
      <vt:lpstr>Plus Jakarta Sans</vt:lpstr>
      <vt:lpstr>Integral</vt:lpstr>
      <vt:lpstr>PowerPoint Presentation</vt:lpstr>
      <vt:lpstr>PowerPoint Presentation</vt:lpstr>
      <vt:lpstr>PENGARUSUTAMAAN GENDER</vt:lpstr>
      <vt:lpstr>TUJUAN PENGARUSUTAMAAN GENDER</vt:lpstr>
      <vt:lpstr>PowerPoint Presentation</vt:lpstr>
      <vt:lpstr>PowerPoint Presentation</vt:lpstr>
      <vt:lpstr>APA ITU PPE?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DP3AP2KB_LEBAK</dc:creator>
  <cp:keywords/>
  <dc:description>generated using python-pptx</dc:description>
  <cp:lastModifiedBy>DP3AP2KB_LEBAK</cp:lastModifiedBy>
  <cp:revision>15</cp:revision>
  <dcterms:created xsi:type="dcterms:W3CDTF">2013-01-27T09:14:16Z</dcterms:created>
  <dcterms:modified xsi:type="dcterms:W3CDTF">2026-10-23T10:03:42Z</dcterms:modified>
  <cp:category/>
</cp:coreProperties>
</file>